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7" r:id="rId2"/>
    <p:sldId id="259" r:id="rId3"/>
    <p:sldId id="266" r:id="rId4"/>
    <p:sldId id="314" r:id="rId5"/>
    <p:sldId id="308" r:id="rId6"/>
    <p:sldId id="315" r:id="rId7"/>
    <p:sldId id="319" r:id="rId8"/>
    <p:sldId id="317" r:id="rId9"/>
    <p:sldId id="320" r:id="rId10"/>
    <p:sldId id="321" r:id="rId11"/>
    <p:sldId id="316" r:id="rId12"/>
    <p:sldId id="322" r:id="rId13"/>
    <p:sldId id="323" r:id="rId14"/>
    <p:sldId id="324" r:id="rId15"/>
    <p:sldId id="325" r:id="rId16"/>
    <p:sldId id="326" r:id="rId17"/>
    <p:sldId id="327" r:id="rId18"/>
    <p:sldId id="329" r:id="rId19"/>
    <p:sldId id="309" r:id="rId20"/>
    <p:sldId id="330" r:id="rId21"/>
    <p:sldId id="332" r:id="rId22"/>
    <p:sldId id="334" r:id="rId23"/>
    <p:sldId id="335" r:id="rId24"/>
    <p:sldId id="336" r:id="rId25"/>
    <p:sldId id="337" r:id="rId26"/>
    <p:sldId id="339" r:id="rId27"/>
    <p:sldId id="340" r:id="rId28"/>
    <p:sldId id="311" r:id="rId29"/>
    <p:sldId id="338" r:id="rId30"/>
    <p:sldId id="341" r:id="rId31"/>
    <p:sldId id="342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265A92"/>
    <a:srgbClr val="DA0016"/>
    <a:srgbClr val="2C68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549" autoAdjust="0"/>
  </p:normalViewPr>
  <p:slideViewPr>
    <p:cSldViewPr snapToGrid="0" snapToObjects="1">
      <p:cViewPr>
        <p:scale>
          <a:sx n="81" d="100"/>
          <a:sy n="81" d="100"/>
        </p:scale>
        <p:origin x="-1504" y="-5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50E12-FE05-FB41-8353-E43C8E57D9F7}" type="datetimeFigureOut">
              <a:rPr lang="en-US" smtClean="0"/>
              <a:t>2/8/18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F6699-D213-E94C-95E8-464A93220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F6699-D213-E94C-95E8-464A93220FD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66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F6699-D213-E94C-95E8-464A93220FD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66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F6699-D213-E94C-95E8-464A93220F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66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F6699-D213-E94C-95E8-464A93220FD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66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N-1 DEGREES OF FREEDOM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F6699-D213-E94C-95E8-464A93220FD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11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R-SQUARED = r</a:t>
            </a:r>
            <a:r>
              <a:rPr lang="en-US" baseline="0" dirty="0" smtClean="0"/>
              <a:t> SQUARED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F6699-D213-E94C-95E8-464A93220FD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55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1B3D-AFC7-C04A-AEEE-044F49221327}" type="datetimeFigureOut">
              <a:rPr lang="en-US" smtClean="0"/>
              <a:t>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A637-65FD-F447-8E0D-9EA62FF2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78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1B3D-AFC7-C04A-AEEE-044F49221327}" type="datetimeFigureOut">
              <a:rPr lang="en-US" smtClean="0"/>
              <a:t>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A637-65FD-F447-8E0D-9EA62FF2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4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1B3D-AFC7-C04A-AEEE-044F49221327}" type="datetimeFigureOut">
              <a:rPr lang="en-US" smtClean="0"/>
              <a:t>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A637-65FD-F447-8E0D-9EA62FF2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37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1B3D-AFC7-C04A-AEEE-044F49221327}" type="datetimeFigureOut">
              <a:rPr lang="en-US" smtClean="0"/>
              <a:t>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A637-65FD-F447-8E0D-9EA62FF2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16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1B3D-AFC7-C04A-AEEE-044F49221327}" type="datetimeFigureOut">
              <a:rPr lang="en-US" smtClean="0"/>
              <a:t>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A637-65FD-F447-8E0D-9EA62FF2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318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1B3D-AFC7-C04A-AEEE-044F49221327}" type="datetimeFigureOut">
              <a:rPr lang="en-US" smtClean="0"/>
              <a:t>2/8/18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A637-65FD-F447-8E0D-9EA62FF2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5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1B3D-AFC7-C04A-AEEE-044F49221327}" type="datetimeFigureOut">
              <a:rPr lang="en-US" smtClean="0"/>
              <a:t>2/8/18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A637-65FD-F447-8E0D-9EA62FF2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564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1B3D-AFC7-C04A-AEEE-044F49221327}" type="datetimeFigureOut">
              <a:rPr lang="en-US" smtClean="0"/>
              <a:t>2/8/18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A637-65FD-F447-8E0D-9EA62FF2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591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1B3D-AFC7-C04A-AEEE-044F49221327}" type="datetimeFigureOut">
              <a:rPr lang="en-US" smtClean="0"/>
              <a:t>2/8/18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A637-65FD-F447-8E0D-9EA62FF2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269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1B3D-AFC7-C04A-AEEE-044F49221327}" type="datetimeFigureOut">
              <a:rPr lang="en-US" smtClean="0"/>
              <a:t>2/8/18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A637-65FD-F447-8E0D-9EA62FF2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347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1B3D-AFC7-C04A-AEEE-044F49221327}" type="datetimeFigureOut">
              <a:rPr lang="en-US" smtClean="0"/>
              <a:t>2/8/18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EA637-65FD-F447-8E0D-9EA62FF2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971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51B3D-AFC7-C04A-AEEE-044F49221327}" type="datetimeFigureOut">
              <a:rPr lang="en-US" smtClean="0"/>
              <a:t>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EA637-65FD-F447-8E0D-9EA62FF2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10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6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5" Type="http://schemas.openxmlformats.org/officeDocument/2006/relationships/image" Target="../media/image26.emf"/><Relationship Id="rId6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3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3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3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5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5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emf"/><Relationship Id="rId5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emf"/><Relationship Id="rId3" Type="http://schemas.openxmlformats.org/officeDocument/2006/relationships/image" Target="../media/image5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4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6" Type="http://schemas.openxmlformats.org/officeDocument/2006/relationships/image" Target="../media/image62.emf"/><Relationship Id="rId7" Type="http://schemas.openxmlformats.org/officeDocument/2006/relationships/image" Target="../media/image63.emf"/><Relationship Id="rId8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6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8.emf"/><Relationship Id="rId6" Type="http://schemas.openxmlformats.org/officeDocument/2006/relationships/image" Target="../media/image15.emf"/><Relationship Id="rId7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8.emf"/><Relationship Id="rId6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6110" y="3374840"/>
            <a:ext cx="4567817" cy="907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1159678"/>
            <a:ext cx="9144000" cy="2381371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rgbClr val="77933C"/>
                </a:solidFill>
                <a:latin typeface="Rockwell"/>
                <a:cs typeface="Rockwell"/>
              </a:rPr>
              <a:t>T-tests and Association</a:t>
            </a:r>
            <a:endParaRPr lang="en-US" sz="5400" dirty="0">
              <a:solidFill>
                <a:srgbClr val="77933C"/>
              </a:solidFill>
              <a:latin typeface="Rockwell"/>
              <a:cs typeface="Rockwell"/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0" y="3541050"/>
            <a:ext cx="9144000" cy="2726752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ckwell"/>
                <a:cs typeface="Rockwell"/>
              </a:rPr>
              <a:t>MCB 293S:</a:t>
            </a:r>
          </a:p>
          <a:p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ckwell"/>
                <a:cs typeface="Rockwell"/>
              </a:rPr>
              <a:t>Foundations of Biostatistical Practice</a:t>
            </a:r>
          </a:p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ckwell"/>
                <a:cs typeface="Rockwell"/>
              </a:rPr>
              <a:t>Week 3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3319082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5384322"/>
            <a:ext cx="456781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Kelly Street</a:t>
            </a:r>
          </a:p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PhD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Candidate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Helvetica"/>
              <a:cs typeface="Helvetica"/>
            </a:endParaRPr>
          </a:p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Division of Biostatistics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67817" y="5384322"/>
            <a:ext cx="457618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Dr. Sandrine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Dudoit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Helvetica"/>
              <a:cs typeface="Helvetica"/>
            </a:endParaRPr>
          </a:p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Department of Statistics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Helvetica"/>
              <a:cs typeface="Helvetica"/>
            </a:endParaRPr>
          </a:p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Division of Biostatistics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322778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935" y="1544920"/>
            <a:ext cx="6454585" cy="5163668"/>
          </a:xfrm>
          <a:prstGeom prst="rect">
            <a:avLst/>
          </a:prstGeom>
        </p:spPr>
      </p:pic>
      <p:pic>
        <p:nvPicPr>
          <p:cNvPr id="10" name="Picture 9" descr="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936" y="1544920"/>
            <a:ext cx="6454585" cy="516366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657963" y="2243666"/>
            <a:ext cx="749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Label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778542" y="2612998"/>
            <a:ext cx="496975" cy="24021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Permutation Test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7975" y="1203633"/>
            <a:ext cx="4971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This works with ANY statistic,</a:t>
            </a:r>
          </a:p>
          <a:p>
            <a:r>
              <a:rPr lang="en-US" sz="2400" dirty="0" smtClean="0">
                <a:latin typeface="Helvetica"/>
                <a:cs typeface="Helvetica"/>
              </a:rPr>
              <a:t>not just the mean!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30277" y="354274"/>
            <a:ext cx="1134821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“Modern”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914990" y="2607805"/>
            <a:ext cx="593609" cy="2402199"/>
          </a:xfrm>
          <a:prstGeom prst="rect">
            <a:avLst/>
          </a:prstGeom>
          <a:solidFill>
            <a:srgbClr val="E6823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10.1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14.5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8.5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12.8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11.2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15.8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14.0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17.1</a:t>
            </a:r>
            <a:endParaRPr lang="en-US" sz="1400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29682" y="22436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Value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5176" y="982440"/>
            <a:ext cx="2238246" cy="71792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8218" y="2612998"/>
            <a:ext cx="1158981" cy="51131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5001" y="3273659"/>
            <a:ext cx="901877" cy="39788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5001" y="3671546"/>
            <a:ext cx="901877" cy="39788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5001" y="4069433"/>
            <a:ext cx="901877" cy="39788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36" name="TextBox 35"/>
          <p:cNvSpPr txBox="1"/>
          <p:nvPr/>
        </p:nvSpPr>
        <p:spPr>
          <a:xfrm>
            <a:off x="5931651" y="5428849"/>
            <a:ext cx="2502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9BBB59"/>
                </a:solidFill>
                <a:latin typeface="Helvetica"/>
                <a:cs typeface="Helvetica"/>
              </a:rPr>
              <a:t>p-value </a:t>
            </a:r>
            <a:r>
              <a:rPr lang="en-US" sz="2400" b="1" dirty="0" smtClean="0">
                <a:solidFill>
                  <a:srgbClr val="9BBB59"/>
                </a:solidFill>
                <a:latin typeface="Helvetica"/>
                <a:cs typeface="Helvetica"/>
              </a:rPr>
              <a:t>= 0.837 </a:t>
            </a:r>
            <a:endParaRPr lang="en-US" sz="2400" b="1" dirty="0">
              <a:solidFill>
                <a:srgbClr val="9BBB59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118606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Two-Sample T-test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976" y="982440"/>
            <a:ext cx="49115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Find the theoretical distribution for the sample difference, assuming the true difference is zero.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18102" y="354274"/>
            <a:ext cx="115916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“Classical”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550" y="982440"/>
            <a:ext cx="2364939" cy="71792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287975" y="2454306"/>
            <a:ext cx="8587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The sum (or difference) of normally distributed random variables will also be normally distributed.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7976" y="3521420"/>
            <a:ext cx="8587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Specifically, if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706" y="3436689"/>
            <a:ext cx="2391882" cy="4848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7706" y="4014540"/>
            <a:ext cx="2391882" cy="48484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6667" y="3708991"/>
            <a:ext cx="1777750" cy="4848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2500" y="4990350"/>
            <a:ext cx="3975696" cy="48484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87976" y="4615117"/>
            <a:ext cx="8587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then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46205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880" y="2914179"/>
            <a:ext cx="4225756" cy="4250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176" y="4091700"/>
            <a:ext cx="3525630" cy="42507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Two-Sample T-test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976" y="982440"/>
            <a:ext cx="49115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Find the theoretical distribution for the sample difference, assuming the true difference is zero.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18102" y="354274"/>
            <a:ext cx="115916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“Classical”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550" y="982440"/>
            <a:ext cx="2364939" cy="71792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287975" y="2454306"/>
            <a:ext cx="8587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Therefore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7976" y="3631828"/>
            <a:ext cx="8587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Or, assuming the null hypothesis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87976" y="5024347"/>
            <a:ext cx="8587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So, all we need to do is to estimate the variances of the two groups.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17568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Two-Sample T-test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976" y="1101968"/>
            <a:ext cx="4911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Estimate the variances in the usual way, separately for each group.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18102" y="354274"/>
            <a:ext cx="115916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“Classical”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550" y="982440"/>
            <a:ext cx="2364939" cy="71792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949" y="2075328"/>
            <a:ext cx="2821827" cy="7784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530" y="2075328"/>
            <a:ext cx="2821827" cy="77843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87975" y="3704715"/>
            <a:ext cx="8572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Now we have an estimate for the variance of the difference in means: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3934" y="4358335"/>
            <a:ext cx="3089793" cy="51024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87976" y="5201821"/>
            <a:ext cx="8572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But, this is going to be a T-test, so how many degrees of freedom?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48117" y="3122707"/>
            <a:ext cx="1199968" cy="36933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is-IS" dirty="0">
                <a:solidFill>
                  <a:schemeClr val="bg1"/>
                </a:solidFill>
                <a:latin typeface="Consolas"/>
                <a:cs typeface="Consolas"/>
              </a:rPr>
              <a:t>8.116598</a:t>
            </a:r>
            <a:endParaRPr lang="en-US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40823" y="3122707"/>
            <a:ext cx="1199968" cy="36933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r-HR" dirty="0">
                <a:solidFill>
                  <a:schemeClr val="bg1"/>
                </a:solidFill>
                <a:latin typeface="Consolas"/>
                <a:cs typeface="Consolas"/>
              </a:rPr>
              <a:t>8.640861</a:t>
            </a:r>
            <a:endParaRPr lang="en-US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40807" y="4388217"/>
            <a:ext cx="1326881" cy="36933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chemeClr val="bg1"/>
                </a:solidFill>
                <a:latin typeface="Consolas"/>
                <a:cs typeface="Consolas"/>
              </a:rPr>
              <a:t>0.3483222</a:t>
            </a:r>
            <a:endParaRPr lang="en-US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68392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Two-Sample T-test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976" y="1101968"/>
            <a:ext cx="4911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We ALSO have to estimate the number of degrees of freedom!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18102" y="354274"/>
            <a:ext cx="115916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“Classical”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550" y="982440"/>
            <a:ext cx="2364939" cy="71792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746" y="2868704"/>
            <a:ext cx="4514141" cy="149411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7976" y="2285308"/>
            <a:ext cx="4911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The </a:t>
            </a:r>
            <a:r>
              <a:rPr lang="en-US" sz="2000" dirty="0" err="1" smtClean="0">
                <a:latin typeface="Helvetica"/>
                <a:cs typeface="Helvetica"/>
              </a:rPr>
              <a:t>Satterthwaite</a:t>
            </a:r>
            <a:r>
              <a:rPr lang="en-US" sz="2000" dirty="0" smtClean="0">
                <a:latin typeface="Helvetica"/>
                <a:cs typeface="Helvetica"/>
              </a:rPr>
              <a:t> approximation: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05393" y="4572883"/>
            <a:ext cx="1199968" cy="36933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hr-HR" dirty="0">
                <a:solidFill>
                  <a:schemeClr val="bg1"/>
                </a:solidFill>
                <a:latin typeface="Consolas"/>
                <a:cs typeface="Consolas"/>
              </a:rPr>
              <a:t>84.44833</a:t>
            </a:r>
            <a:endParaRPr lang="en-US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681970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Two-Sample T-test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976" y="1101968"/>
            <a:ext cx="49115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Finally, we are ready to compute the</a:t>
            </a:r>
          </a:p>
          <a:p>
            <a:r>
              <a:rPr lang="en-US" sz="2000" dirty="0" smtClean="0">
                <a:latin typeface="Helvetica"/>
                <a:cs typeface="Helvetica"/>
              </a:rPr>
              <a:t>t-statistic and compare to the reference distribution we worked so hard to find.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18102" y="354274"/>
            <a:ext cx="115916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“Classical”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550" y="982440"/>
            <a:ext cx="2364939" cy="71792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891" y="3481296"/>
            <a:ext cx="2862357" cy="8852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7975" y="2539309"/>
            <a:ext cx="72892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As in the 1-sample case, we subtract off the (theoretical) mean and divide by the standard deviation.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89272" y="4498178"/>
            <a:ext cx="1326881" cy="36933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mr-IN" dirty="0">
                <a:solidFill>
                  <a:schemeClr val="bg1"/>
                </a:solidFill>
                <a:latin typeface="Consolas"/>
                <a:cs typeface="Consolas"/>
              </a:rPr>
              <a:t>-2.576276</a:t>
            </a:r>
            <a:endParaRPr lang="en-US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78813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61" y="1730250"/>
            <a:ext cx="6127975" cy="4902380"/>
          </a:xfrm>
          <a:prstGeom prst="rect">
            <a:avLst/>
          </a:prstGeom>
        </p:spPr>
      </p:pic>
      <p:pic>
        <p:nvPicPr>
          <p:cNvPr id="9" name="Picture 8" descr="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61" y="1730250"/>
            <a:ext cx="6127975" cy="490238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Two-Sample T-test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976" y="1101968"/>
            <a:ext cx="49115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Finally, we are ready to compute the</a:t>
            </a:r>
          </a:p>
          <a:p>
            <a:r>
              <a:rPr lang="en-US" sz="2000" dirty="0" smtClean="0">
                <a:latin typeface="Helvetica"/>
                <a:cs typeface="Helvetica"/>
              </a:rPr>
              <a:t>t-statistic and compare to the reference distribution we worked so hard to find.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18102" y="354274"/>
            <a:ext cx="115916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“Classical”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550" y="982440"/>
            <a:ext cx="2364939" cy="71792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5109843" y="2718603"/>
            <a:ext cx="314550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2C68A8"/>
                </a:solidFill>
                <a:latin typeface="Helvetica"/>
                <a:cs typeface="Helvetica"/>
              </a:rPr>
              <a:t>T-distribution</a:t>
            </a:r>
            <a:r>
              <a:rPr lang="en-US" sz="1600" dirty="0" smtClean="0">
                <a:latin typeface="Helvetica"/>
                <a:cs typeface="Helvetica"/>
              </a:rPr>
              <a:t> with </a:t>
            </a:r>
            <a:r>
              <a:rPr lang="hr-HR" sz="1600" dirty="0" smtClean="0">
                <a:latin typeface="Helvetica"/>
                <a:cs typeface="Helvetica"/>
              </a:rPr>
              <a:t>84.44833 degrees of freedom</a:t>
            </a:r>
            <a:endParaRPr lang="en-US" sz="1600" dirty="0">
              <a:latin typeface="Helvetica"/>
              <a:cs typeface="Helvetic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4640" y="2718603"/>
            <a:ext cx="2250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r-HR" sz="1600" dirty="0" smtClean="0">
                <a:latin typeface="Helvetica"/>
                <a:cs typeface="Helvetica"/>
              </a:rPr>
              <a:t>Observed difference</a:t>
            </a:r>
            <a:endParaRPr lang="en-US" sz="1600" dirty="0"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70709" y="4248496"/>
            <a:ext cx="2734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DA0016"/>
                </a:solidFill>
                <a:latin typeface="Helvetica"/>
                <a:cs typeface="Helvetica"/>
              </a:rPr>
              <a:t>p-value </a:t>
            </a:r>
            <a:r>
              <a:rPr lang="en-US" sz="2400" b="1" dirty="0" smtClean="0">
                <a:solidFill>
                  <a:srgbClr val="DA0016"/>
                </a:solidFill>
                <a:latin typeface="Helvetica"/>
                <a:cs typeface="Helvetica"/>
              </a:rPr>
              <a:t>= </a:t>
            </a:r>
            <a:r>
              <a:rPr lang="is-IS" sz="2400" b="1" dirty="0" smtClean="0">
                <a:solidFill>
                  <a:srgbClr val="DA0016"/>
                </a:solidFill>
                <a:latin typeface="Helvetica"/>
                <a:cs typeface="Helvetica"/>
              </a:rPr>
              <a:t>0.0117</a:t>
            </a:r>
            <a:endParaRPr lang="en-US" sz="2400" b="1" dirty="0">
              <a:solidFill>
                <a:srgbClr val="DA0016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4965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Two-Sample T-test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976" y="1101968"/>
            <a:ext cx="504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The bad news: this ONLY tests for a difference in means.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18102" y="354274"/>
            <a:ext cx="115916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“Classical”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550" y="982440"/>
            <a:ext cx="2364939" cy="71792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5334000" y="3210428"/>
            <a:ext cx="26607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(all three of these distributions have the same mean)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8" name="Picture 7" descr="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2593" y="982440"/>
            <a:ext cx="7160559" cy="572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54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Two-Sample T-test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976" y="1101968"/>
            <a:ext cx="504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The good news: there’s an easy way to skip all the tedious calculation.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18102" y="354274"/>
            <a:ext cx="115916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“Classical”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550" y="982440"/>
            <a:ext cx="2364939" cy="71792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287976" y="2212091"/>
            <a:ext cx="8606117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nsolas"/>
                <a:cs typeface="Consolas"/>
              </a:rPr>
              <a:t>&gt; </a:t>
            </a:r>
            <a:r>
              <a:rPr lang="en-US" dirty="0" err="1" smtClean="0">
                <a:solidFill>
                  <a:schemeClr val="bg1"/>
                </a:solidFill>
                <a:latin typeface="Consolas"/>
                <a:cs typeface="Consolas"/>
              </a:rPr>
              <a:t>t.test</a:t>
            </a:r>
            <a:r>
              <a:rPr lang="en-US" dirty="0" smtClean="0">
                <a:solidFill>
                  <a:schemeClr val="bg1"/>
                </a:solidFill>
                <a:latin typeface="Consolas"/>
                <a:cs typeface="Consolas"/>
              </a:rPr>
              <a:t>(sample1, sample2)</a:t>
            </a:r>
            <a:endParaRPr lang="en-US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7976" y="2812729"/>
            <a:ext cx="8606117" cy="313932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Consolas"/>
              <a:cs typeface="Consolas"/>
            </a:endParaRPr>
          </a:p>
          <a:p>
            <a:r>
              <a:rPr lang="en-US" dirty="0">
                <a:solidFill>
                  <a:schemeClr val="bg1"/>
                </a:solidFill>
                <a:latin typeface="Consolas"/>
                <a:cs typeface="Consolas"/>
              </a:rPr>
              <a:t>	Welch Two Sample t-test</a:t>
            </a:r>
          </a:p>
          <a:p>
            <a:endParaRPr lang="en-US" dirty="0">
              <a:solidFill>
                <a:schemeClr val="bg1"/>
              </a:solidFill>
              <a:latin typeface="Consolas"/>
              <a:cs typeface="Consolas"/>
            </a:endParaRPr>
          </a:p>
          <a:p>
            <a:r>
              <a:rPr lang="en-US" dirty="0">
                <a:solidFill>
                  <a:schemeClr val="bg1"/>
                </a:solidFill>
                <a:latin typeface="Consolas"/>
                <a:cs typeface="Consolas"/>
              </a:rPr>
              <a:t>data:  </a:t>
            </a:r>
            <a:r>
              <a:rPr lang="en-US" dirty="0" smtClean="0">
                <a:solidFill>
                  <a:schemeClr val="bg1"/>
                </a:solidFill>
                <a:latin typeface="Consolas"/>
                <a:cs typeface="Consolas"/>
              </a:rPr>
              <a:t>sample1 </a:t>
            </a:r>
            <a:r>
              <a:rPr lang="en-US" dirty="0">
                <a:solidFill>
                  <a:schemeClr val="bg1"/>
                </a:solidFill>
                <a:latin typeface="Consolas"/>
                <a:cs typeface="Consolas"/>
              </a:rPr>
              <a:t>and </a:t>
            </a:r>
            <a:r>
              <a:rPr lang="en-US" dirty="0" smtClean="0">
                <a:solidFill>
                  <a:schemeClr val="bg1"/>
                </a:solidFill>
                <a:latin typeface="Consolas"/>
                <a:cs typeface="Consolas"/>
              </a:rPr>
              <a:t>sample2</a:t>
            </a:r>
            <a:endParaRPr lang="en-US" dirty="0">
              <a:solidFill>
                <a:schemeClr val="bg1"/>
              </a:solidFill>
              <a:latin typeface="Consolas"/>
              <a:cs typeface="Consolas"/>
            </a:endParaRPr>
          </a:p>
          <a:p>
            <a:r>
              <a:rPr lang="en-US" dirty="0">
                <a:solidFill>
                  <a:schemeClr val="bg1"/>
                </a:solidFill>
                <a:latin typeface="Consolas"/>
                <a:cs typeface="Consolas"/>
              </a:rPr>
              <a:t>t = -2.6044, </a:t>
            </a:r>
            <a:r>
              <a:rPr lang="en-US" dirty="0" err="1">
                <a:solidFill>
                  <a:schemeClr val="bg1"/>
                </a:solidFill>
                <a:latin typeface="Consolas"/>
                <a:cs typeface="Consolas"/>
              </a:rPr>
              <a:t>df</a:t>
            </a:r>
            <a:r>
              <a:rPr lang="en-US" dirty="0">
                <a:solidFill>
                  <a:schemeClr val="bg1"/>
                </a:solidFill>
                <a:latin typeface="Consolas"/>
                <a:cs typeface="Consolas"/>
              </a:rPr>
              <a:t> = 84.663, p-value = 0.01087</a:t>
            </a:r>
          </a:p>
          <a:p>
            <a:r>
              <a:rPr lang="en-US" dirty="0">
                <a:solidFill>
                  <a:schemeClr val="bg1"/>
                </a:solidFill>
                <a:latin typeface="Consolas"/>
                <a:cs typeface="Consolas"/>
              </a:rPr>
              <a:t>alternative hypothesis: true difference in means is not equal to 0</a:t>
            </a:r>
          </a:p>
          <a:p>
            <a:r>
              <a:rPr lang="en-US" dirty="0">
                <a:solidFill>
                  <a:schemeClr val="bg1"/>
                </a:solidFill>
                <a:latin typeface="Consolas"/>
                <a:cs typeface="Consolas"/>
              </a:rPr>
              <a:t>95 percent confidence interval:</a:t>
            </a:r>
          </a:p>
          <a:p>
            <a:r>
              <a:rPr lang="en-US" dirty="0">
                <a:solidFill>
                  <a:schemeClr val="bg1"/>
                </a:solidFill>
                <a:latin typeface="Consolas"/>
                <a:cs typeface="Consolas"/>
              </a:rPr>
              <a:t> -2.6813527 -0.3596234</a:t>
            </a:r>
          </a:p>
          <a:p>
            <a:r>
              <a:rPr lang="en-US" dirty="0">
                <a:solidFill>
                  <a:schemeClr val="bg1"/>
                </a:solidFill>
                <a:latin typeface="Consolas"/>
                <a:cs typeface="Consolas"/>
              </a:rPr>
              <a:t>sample estimates:</a:t>
            </a:r>
          </a:p>
          <a:p>
            <a:r>
              <a:rPr lang="en-US" dirty="0">
                <a:solidFill>
                  <a:schemeClr val="bg1"/>
                </a:solidFill>
                <a:latin typeface="Consolas"/>
                <a:cs typeface="Consolas"/>
              </a:rPr>
              <a:t>mean of x mean of y </a:t>
            </a:r>
          </a:p>
          <a:p>
            <a:r>
              <a:rPr lang="en-US" dirty="0">
                <a:solidFill>
                  <a:schemeClr val="bg1"/>
                </a:solidFill>
                <a:latin typeface="Consolas"/>
                <a:cs typeface="Consolas"/>
              </a:rPr>
              <a:t> 13.01112  14.53161 </a:t>
            </a:r>
          </a:p>
        </p:txBody>
      </p:sp>
    </p:spTree>
    <p:extLst>
      <p:ext uri="{BB962C8B-B14F-4D97-AF65-F5344CB8AC3E}">
        <p14:creationId xmlns:p14="http://schemas.microsoft.com/office/powerpoint/2010/main" val="2453740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96983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Rockwell"/>
                <a:cs typeface="Rockwell"/>
              </a:rPr>
              <a:t>Linear regression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2" y="2666089"/>
            <a:ext cx="4686393" cy="1500187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400" dirty="0" smtClean="0">
                <a:latin typeface="Helvetica"/>
                <a:cs typeface="Helvetica"/>
              </a:rPr>
              <a:t>Finding relationships </a:t>
            </a:r>
          </a:p>
          <a:p>
            <a:pPr>
              <a:spcBef>
                <a:spcPts val="0"/>
              </a:spcBef>
            </a:pPr>
            <a:r>
              <a:rPr lang="en-US" sz="2400" dirty="0" smtClean="0">
                <a:latin typeface="Helvetica"/>
                <a:cs typeface="Helvetica"/>
              </a:rPr>
              <a:t>between continuous variables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6110" y="4306459"/>
            <a:ext cx="4567817" cy="907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250701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10347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96983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Rockwell"/>
                <a:cs typeface="Rockwell"/>
              </a:rPr>
              <a:t>The t-distribution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2" y="2666089"/>
            <a:ext cx="5627337" cy="1500187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What it is and why we need it.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6110" y="4306459"/>
            <a:ext cx="4567817" cy="907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250701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087284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9" y="1329364"/>
            <a:ext cx="6226375" cy="4981100"/>
          </a:xfrm>
          <a:prstGeom prst="rect">
            <a:avLst/>
          </a:prstGeom>
        </p:spPr>
      </p:pic>
      <p:pic>
        <p:nvPicPr>
          <p:cNvPr id="5" name="Picture 4" descr="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0" y="1329364"/>
            <a:ext cx="6226376" cy="49811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Setup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975" y="982440"/>
            <a:ext cx="8574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We have two continuous variables, one designated as the “outcome,” and we want to know if there is a linear relationship between them.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37412" y="3688651"/>
            <a:ext cx="3264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Does the slope of the true line equal zero?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788" y="4700703"/>
            <a:ext cx="1402877" cy="751541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5737412" y="1955388"/>
            <a:ext cx="3264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Slope of the best-fit line: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126" y="2532975"/>
            <a:ext cx="3104950" cy="78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33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7" y="1789710"/>
            <a:ext cx="5661470" cy="4529176"/>
          </a:xfrm>
          <a:prstGeom prst="rect">
            <a:avLst/>
          </a:prstGeom>
        </p:spPr>
      </p:pic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7" y="1789710"/>
            <a:ext cx="5661470" cy="452917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Setup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975" y="982440"/>
            <a:ext cx="8574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The true best-fit line is the line you would get with an infinite sample size.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83666" y="1789710"/>
            <a:ext cx="22707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This is not a perfect measure of association.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83666" y="3340328"/>
            <a:ext cx="22707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Even a true slope of zero does not mean the variables are independent.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77384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Setup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975" y="982440"/>
            <a:ext cx="8574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“Best” means minimizing the total sum of squared errors in the outcome.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12" name="Picture 11" descr="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92" y="934943"/>
            <a:ext cx="3799344" cy="3039475"/>
          </a:xfrm>
          <a:prstGeom prst="rect">
            <a:avLst/>
          </a:prstGeom>
        </p:spPr>
      </p:pic>
      <p:pic>
        <p:nvPicPr>
          <p:cNvPr id="2" name="Picture 1" descr="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808" y="934943"/>
            <a:ext cx="3799344" cy="3039475"/>
          </a:xfrm>
          <a:prstGeom prst="rect">
            <a:avLst/>
          </a:prstGeom>
        </p:spPr>
      </p:pic>
      <p:pic>
        <p:nvPicPr>
          <p:cNvPr id="3" name="Picture 2" descr="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92" y="3241296"/>
            <a:ext cx="3799344" cy="3039475"/>
          </a:xfrm>
          <a:prstGeom prst="rect">
            <a:avLst/>
          </a:prstGeom>
        </p:spPr>
      </p:pic>
      <p:pic>
        <p:nvPicPr>
          <p:cNvPr id="5" name="Picture 4" descr="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808" y="3241296"/>
            <a:ext cx="3799344" cy="303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92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Distribution of the estimate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18102" y="354274"/>
            <a:ext cx="115916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“Classical”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663" y="1275864"/>
            <a:ext cx="3256308" cy="827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683" y="2372140"/>
            <a:ext cx="3532267" cy="827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1683" y="3504422"/>
            <a:ext cx="3532267" cy="8278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1683" y="4576026"/>
            <a:ext cx="3532267" cy="82787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87975" y="982440"/>
            <a:ext cx="8574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Some algebra: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90885" y="5607429"/>
            <a:ext cx="4153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latin typeface="Helvetica"/>
                <a:cs typeface="Helvetica"/>
              </a:rPr>
              <a:t>Central Limit Theorem!</a:t>
            </a:r>
            <a:endParaRPr lang="en-US" sz="2400" b="1" dirty="0">
              <a:solidFill>
                <a:schemeClr val="accent3">
                  <a:lumMod val="75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66188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Distribution of the estimate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18102" y="354274"/>
            <a:ext cx="115916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“Classical”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0728" y="2114082"/>
            <a:ext cx="59152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The estimate of the slope will follow a normal distribution, centered at the truth: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669" y="2821968"/>
            <a:ext cx="2064295" cy="5464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9663" y="1083444"/>
            <a:ext cx="3256308" cy="8278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80728" y="3497939"/>
            <a:ext cx="5915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R will take care of this.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7976" y="3942262"/>
            <a:ext cx="8606117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nsolas"/>
                <a:cs typeface="Consolas"/>
              </a:rPr>
              <a:t>&gt; lm(y ~ x)</a:t>
            </a:r>
            <a:endParaRPr lang="en-US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7976" y="4463994"/>
            <a:ext cx="8606117" cy="17543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mr-IN" dirty="0">
                <a:solidFill>
                  <a:schemeClr val="bg1"/>
                </a:solidFill>
                <a:latin typeface="Consolas"/>
                <a:cs typeface="Consolas"/>
              </a:rPr>
              <a:t>Call:</a:t>
            </a:r>
          </a:p>
          <a:p>
            <a:r>
              <a:rPr lang="mr-IN" dirty="0">
                <a:solidFill>
                  <a:schemeClr val="bg1"/>
                </a:solidFill>
                <a:latin typeface="Consolas"/>
                <a:cs typeface="Consolas"/>
              </a:rPr>
              <a:t>lm(formula = y ~ x)</a:t>
            </a:r>
          </a:p>
          <a:p>
            <a:endParaRPr lang="mr-IN" dirty="0">
              <a:solidFill>
                <a:schemeClr val="bg1"/>
              </a:solidFill>
              <a:latin typeface="Consolas"/>
              <a:cs typeface="Consolas"/>
            </a:endParaRPr>
          </a:p>
          <a:p>
            <a:r>
              <a:rPr lang="mr-IN" dirty="0">
                <a:solidFill>
                  <a:schemeClr val="bg1"/>
                </a:solidFill>
                <a:latin typeface="Consolas"/>
                <a:cs typeface="Consolas"/>
              </a:rPr>
              <a:t>Coefficients:</a:t>
            </a:r>
          </a:p>
          <a:p>
            <a:r>
              <a:rPr lang="mr-IN" dirty="0">
                <a:solidFill>
                  <a:schemeClr val="bg1"/>
                </a:solidFill>
                <a:latin typeface="Consolas"/>
                <a:cs typeface="Consolas"/>
              </a:rPr>
              <a:t>(Intercept)            x  </a:t>
            </a:r>
          </a:p>
          <a:p>
            <a:r>
              <a:rPr lang="mr-IN" dirty="0">
                <a:solidFill>
                  <a:schemeClr val="bg1"/>
                </a:solidFill>
                <a:latin typeface="Consolas"/>
                <a:cs typeface="Consolas"/>
              </a:rPr>
              <a:t>   -0.09836      0.70717 </a:t>
            </a:r>
            <a:endParaRPr lang="en-US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401188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Distribution of the estimate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18102" y="354274"/>
            <a:ext cx="115916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“Classical”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4758" y="979066"/>
            <a:ext cx="8606117" cy="58477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Consolas"/>
                <a:cs typeface="Consolas"/>
              </a:rPr>
              <a:t>&gt; fit &lt;- lm(y ~ x)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nsolas"/>
                <a:cs typeface="Consolas"/>
              </a:rPr>
              <a:t>&gt; summary(fit)</a:t>
            </a:r>
            <a:endParaRPr lang="en-US" sz="1600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4758" y="1699258"/>
            <a:ext cx="8606117" cy="4431983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Call:</a:t>
            </a:r>
          </a:p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lm(formula = y ~ x)</a:t>
            </a:r>
          </a:p>
          <a:p>
            <a:endParaRPr lang="mr-IN" sz="1600" dirty="0">
              <a:solidFill>
                <a:schemeClr val="bg1"/>
              </a:solidFill>
              <a:latin typeface="Consolas"/>
              <a:cs typeface="Consolas"/>
            </a:endParaRPr>
          </a:p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Residuals:</a:t>
            </a:r>
          </a:p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     Min       1Q   Median       3Q      Max </a:t>
            </a:r>
          </a:p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-1.92106 -0.79521  0.00594  0.51198  1.78129 </a:t>
            </a:r>
          </a:p>
          <a:p>
            <a:endParaRPr lang="mr-IN" sz="1600" dirty="0">
              <a:solidFill>
                <a:schemeClr val="bg1"/>
              </a:solidFill>
              <a:latin typeface="Consolas"/>
              <a:cs typeface="Consolas"/>
            </a:endParaRPr>
          </a:p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Coefficients:</a:t>
            </a:r>
          </a:p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            Estimate Std. Error t value Pr(&gt;|t|)    </a:t>
            </a:r>
          </a:p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(Intercept) -0.09836    0.13345  -0.737    0.465    </a:t>
            </a:r>
          </a:p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x            0.70717    0.13820   5.117 5.41e-06 ***</a:t>
            </a:r>
          </a:p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---</a:t>
            </a:r>
          </a:p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Signif. codes:  0 ‘***’ 0.001 ‘**’ 0.01 ‘*’ 0.05 ‘.’ 0.1 ‘ ’ 1</a:t>
            </a:r>
          </a:p>
          <a:p>
            <a:endParaRPr lang="mr-IN" sz="1600" dirty="0">
              <a:solidFill>
                <a:schemeClr val="bg1"/>
              </a:solidFill>
              <a:latin typeface="Consolas"/>
              <a:cs typeface="Consolas"/>
            </a:endParaRPr>
          </a:p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Residual standard error: 0.9433 on 48 degrees of freedom</a:t>
            </a:r>
          </a:p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Multiple R-squared:  0.353,	Adjusted R-squared:  0.3395 </a:t>
            </a:r>
          </a:p>
          <a:p>
            <a:r>
              <a:rPr lang="mr-IN" sz="1600" dirty="0">
                <a:solidFill>
                  <a:schemeClr val="bg1"/>
                </a:solidFill>
                <a:latin typeface="Consolas"/>
                <a:cs typeface="Consolas"/>
              </a:rPr>
              <a:t>F-statistic: 26.18 on 1 and 48 DF,  p-value: 5.405e-06</a:t>
            </a:r>
            <a:endParaRPr lang="en-US" sz="1600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944696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The Correlation Coefficient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064" y="1002232"/>
            <a:ext cx="4961505" cy="96881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413286" y="3684778"/>
            <a:ext cx="1023495" cy="101919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Opposite </a:t>
            </a:r>
            <a:r>
              <a:rPr lang="en-US" dirty="0"/>
              <a:t>sign</a:t>
            </a:r>
          </a:p>
          <a:p>
            <a:pPr algn="ctr"/>
            <a:r>
              <a:rPr lang="en-US" sz="2800" dirty="0" smtClean="0"/>
              <a:t>(-)</a:t>
            </a:r>
            <a:endParaRPr lang="en-US" sz="2800" dirty="0"/>
          </a:p>
        </p:txBody>
      </p:sp>
      <p:sp>
        <p:nvSpPr>
          <p:cNvPr id="14" name="Rectangle 13"/>
          <p:cNvSpPr/>
          <p:nvPr/>
        </p:nvSpPr>
        <p:spPr>
          <a:xfrm>
            <a:off x="4703300" y="3684778"/>
            <a:ext cx="1019048" cy="101919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Same sign</a:t>
            </a:r>
          </a:p>
          <a:p>
            <a:pPr algn="ctr"/>
            <a:r>
              <a:rPr lang="en-US" sz="2800" dirty="0" smtClean="0"/>
              <a:t>(+)</a:t>
            </a:r>
            <a:endParaRPr lang="en-US" sz="2800" dirty="0"/>
          </a:p>
        </p:txBody>
      </p:sp>
      <p:sp>
        <p:nvSpPr>
          <p:cNvPr id="17" name="Rectangle 16"/>
          <p:cNvSpPr/>
          <p:nvPr/>
        </p:nvSpPr>
        <p:spPr>
          <a:xfrm>
            <a:off x="3413286" y="4954850"/>
            <a:ext cx="1023495" cy="101919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Same sign</a:t>
            </a:r>
          </a:p>
          <a:p>
            <a:pPr algn="ctr"/>
            <a:r>
              <a:rPr lang="en-US" sz="2800" dirty="0"/>
              <a:t>(+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984503" y="4829412"/>
            <a:ext cx="3166627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572000" y="3296138"/>
            <a:ext cx="0" cy="2912988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753704" y="4845091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X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67817" y="3284086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Y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698853" y="4954850"/>
            <a:ext cx="1023495" cy="101919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Opposite </a:t>
            </a:r>
            <a:r>
              <a:rPr lang="en-US" dirty="0"/>
              <a:t>sign</a:t>
            </a:r>
          </a:p>
          <a:p>
            <a:pPr algn="ctr"/>
            <a:r>
              <a:rPr lang="en-US" sz="2800" dirty="0" smtClean="0"/>
              <a:t>(-)</a:t>
            </a:r>
            <a:endParaRPr lang="en-US" sz="28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552" y="2197263"/>
            <a:ext cx="4156529" cy="968815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117950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7" grpId="0" animBg="1"/>
      <p:bldP spid="21" grpId="0"/>
      <p:bldP spid="22" grpId="0"/>
      <p:bldP spid="2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The Correlation Coefficient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2920"/>
            <a:ext cx="9144000" cy="38395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33548" y="5958365"/>
            <a:ext cx="6468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https://</a:t>
            </a:r>
            <a:r>
              <a:rPr lang="en-US" sz="1200" dirty="0" err="1">
                <a:latin typeface="Times"/>
                <a:cs typeface="Times"/>
              </a:rPr>
              <a:t>en.wikipedia.org</a:t>
            </a:r>
            <a:r>
              <a:rPr lang="en-US" sz="1200" dirty="0">
                <a:latin typeface="Times"/>
                <a:cs typeface="Times"/>
              </a:rPr>
              <a:t>/wiki/</a:t>
            </a:r>
            <a:r>
              <a:rPr lang="en-US" sz="1200" dirty="0" err="1">
                <a:latin typeface="Times"/>
                <a:cs typeface="Times"/>
              </a:rPr>
              <a:t>Pearson_correlation_coefficient</a:t>
            </a:r>
            <a:r>
              <a:rPr lang="en-US" sz="1200" dirty="0">
                <a:latin typeface="Times"/>
                <a:cs typeface="Times"/>
              </a:rPr>
              <a:t>#/media/File:Correlation_examples2.svg</a:t>
            </a:r>
          </a:p>
        </p:txBody>
      </p:sp>
    </p:spTree>
    <p:extLst>
      <p:ext uri="{BB962C8B-B14F-4D97-AF65-F5344CB8AC3E}">
        <p14:creationId xmlns:p14="http://schemas.microsoft.com/office/powerpoint/2010/main" val="2999399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Bootstrap (again)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30277" y="354274"/>
            <a:ext cx="1134821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“Modern”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7975" y="982440"/>
            <a:ext cx="8574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Sample from the data (with replacement), calculate a new slope, repeat.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24" name="Picture 23" descr="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07" y="1120471"/>
            <a:ext cx="6498020" cy="5198415"/>
          </a:xfrm>
          <a:prstGeom prst="rect">
            <a:avLst/>
          </a:prstGeom>
        </p:spPr>
      </p:pic>
      <p:pic>
        <p:nvPicPr>
          <p:cNvPr id="26" name="Picture 25" descr="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07" y="1120471"/>
            <a:ext cx="6498020" cy="5198416"/>
          </a:xfrm>
          <a:prstGeom prst="rect">
            <a:avLst/>
          </a:prstGeom>
        </p:spPr>
      </p:pic>
      <p:pic>
        <p:nvPicPr>
          <p:cNvPr id="27" name="Picture 26" descr="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07" y="1120470"/>
            <a:ext cx="6498020" cy="519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84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69" y="1539951"/>
            <a:ext cx="6647563" cy="531805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Bootstrap (again)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30277" y="354274"/>
            <a:ext cx="1134821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“Modern”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7975" y="982440"/>
            <a:ext cx="8574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Sample from the data (with replacement), calculate a new slope, repeat.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7975" y="1539950"/>
            <a:ext cx="8574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This gives us a distribution of slopes which we can use for hypothesis testing and building confidence intervals.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03636" y="3017033"/>
            <a:ext cx="2740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265A92"/>
                </a:solidFill>
                <a:latin typeface="Helvetica"/>
                <a:cs typeface="Helvetica"/>
              </a:rPr>
              <a:t>95% Confidence Interval</a:t>
            </a:r>
            <a:endParaRPr lang="en-US" sz="1600" b="1" dirty="0">
              <a:solidFill>
                <a:srgbClr val="265A92"/>
              </a:solidFill>
              <a:latin typeface="Helvetica"/>
              <a:cs typeface="Helvetica"/>
            </a:endParaRPr>
          </a:p>
        </p:txBody>
      </p:sp>
      <p:pic>
        <p:nvPicPr>
          <p:cNvPr id="2" name="Picture 1" descr="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098" y="3545358"/>
            <a:ext cx="4572000" cy="3657600"/>
          </a:xfrm>
          <a:prstGeom prst="rect">
            <a:avLst/>
          </a:prstGeom>
        </p:spPr>
      </p:pic>
      <p:pic>
        <p:nvPicPr>
          <p:cNvPr id="5" name="Picture 4" descr="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69" y="1539951"/>
            <a:ext cx="6647563" cy="531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41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Standardizing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0681" y="1413482"/>
            <a:ext cx="753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For any value believed to come from a normal distribution, we can standardize it to have a mean of 0 and a variance of 1: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414" y="2590964"/>
            <a:ext cx="1206805" cy="95712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0682" y="4001519"/>
            <a:ext cx="75374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This can be thought of as measuring distance in terms of standard deviations, rather than the original units.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85038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68" y="1539951"/>
            <a:ext cx="6647563" cy="531805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Bootstrap (again)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30277" y="354274"/>
            <a:ext cx="1134821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“Modern”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7975" y="982440"/>
            <a:ext cx="8574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Sample from the data (with replacement), calculate a new </a:t>
            </a:r>
            <a:r>
              <a:rPr lang="en-US" sz="2000" b="1" dirty="0" smtClean="0">
                <a:solidFill>
                  <a:schemeClr val="accent3"/>
                </a:solidFill>
                <a:latin typeface="Helvetica"/>
                <a:cs typeface="Helvetica"/>
              </a:rPr>
              <a:t>correlation coefficient</a:t>
            </a:r>
            <a:r>
              <a:rPr lang="en-US" sz="2000" dirty="0" smtClean="0">
                <a:latin typeface="Helvetica"/>
                <a:cs typeface="Helvetica"/>
              </a:rPr>
              <a:t>, </a:t>
            </a:r>
            <a:r>
              <a:rPr lang="en-US" sz="2000" dirty="0" smtClean="0">
                <a:latin typeface="Helvetica"/>
                <a:cs typeface="Helvetica"/>
              </a:rPr>
              <a:t>repeat.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03636" y="3017033"/>
            <a:ext cx="2740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265A92"/>
                </a:solidFill>
                <a:latin typeface="Helvetica"/>
                <a:cs typeface="Helvetica"/>
              </a:rPr>
              <a:t>95% Confidence Interval</a:t>
            </a:r>
            <a:endParaRPr lang="en-US" sz="1600" b="1" dirty="0">
              <a:solidFill>
                <a:srgbClr val="265A92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95472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Categorical Predictors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7975" y="982440"/>
            <a:ext cx="8574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We have two groups of observations, unpaired and not necessarily the same number of each.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15" name="Picture 14" descr="image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29"/>
          <a:stretch/>
        </p:blipFill>
        <p:spPr>
          <a:xfrm>
            <a:off x="207826" y="1728654"/>
            <a:ext cx="3671767" cy="2428397"/>
          </a:xfrm>
          <a:prstGeom prst="rect">
            <a:avLst/>
          </a:prstGeom>
        </p:spPr>
      </p:pic>
      <p:pic>
        <p:nvPicPr>
          <p:cNvPr id="16" name="Picture 15" descr="imag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29"/>
          <a:stretch/>
        </p:blipFill>
        <p:spPr>
          <a:xfrm>
            <a:off x="207826" y="3890489"/>
            <a:ext cx="3671767" cy="242839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230" y="2182112"/>
            <a:ext cx="1393160" cy="13931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8230" y="4334147"/>
            <a:ext cx="1393160" cy="1393160"/>
          </a:xfrm>
          <a:prstGeom prst="rect">
            <a:avLst/>
          </a:prstGeom>
        </p:spPr>
      </p:pic>
      <p:pic>
        <p:nvPicPr>
          <p:cNvPr id="3" name="Picture 2" descr="imag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5046" y="1159844"/>
            <a:ext cx="6965896" cy="5572716"/>
          </a:xfrm>
          <a:prstGeom prst="rect">
            <a:avLst/>
          </a:prstGeom>
        </p:spPr>
      </p:pic>
      <p:pic>
        <p:nvPicPr>
          <p:cNvPr id="5" name="Picture 4" descr="image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5046" y="1156497"/>
            <a:ext cx="6970079" cy="55760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9820" y="2813803"/>
            <a:ext cx="2195422" cy="51891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170643" y="3926218"/>
            <a:ext cx="2728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It’s all connected!!!</a:t>
            </a:r>
            <a:endParaRPr lang="en-US" sz="24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61137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158" y="2175552"/>
            <a:ext cx="6400800" cy="4572000"/>
          </a:xfrm>
          <a:prstGeom prst="rect">
            <a:avLst/>
          </a:prstGeom>
        </p:spPr>
      </p:pic>
      <p:pic>
        <p:nvPicPr>
          <p:cNvPr id="13" name="Picture 12" descr="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158" y="2175552"/>
            <a:ext cx="6400800" cy="4572000"/>
          </a:xfrm>
          <a:prstGeom prst="rect">
            <a:avLst/>
          </a:prstGeom>
        </p:spPr>
      </p:pic>
      <p:pic>
        <p:nvPicPr>
          <p:cNvPr id="12" name="Picture 11" descr="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158" y="2175552"/>
            <a:ext cx="6400800" cy="4572000"/>
          </a:xfrm>
          <a:prstGeom prst="rect">
            <a:avLst/>
          </a:prstGeom>
        </p:spPr>
      </p:pic>
      <p:pic>
        <p:nvPicPr>
          <p:cNvPr id="11" name="Picture 10" descr="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158" y="2175552"/>
            <a:ext cx="6400800" cy="4572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3017" y="102691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This is how we deal with the additional uncertainty from estimating (rather than knowing) the variance. All t-distributions meant to be compared to the 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Helvetica"/>
                <a:cs typeface="Helvetica"/>
              </a:rPr>
              <a:t>standard normal</a:t>
            </a:r>
            <a:r>
              <a:rPr lang="en-US" dirty="0" smtClean="0">
                <a:latin typeface="Helvetica"/>
                <a:cs typeface="Helvetica"/>
              </a:rPr>
              <a:t> curve (with mean = 0 and variance = 1). Rather than a mean and variance, we identify them based on the number of degrees of freedom.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15" name="Picture 14" descr="imag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158" y="2175552"/>
            <a:ext cx="6400800" cy="4572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T-distributions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33592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96983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Rockwell"/>
                <a:cs typeface="Rockwell"/>
              </a:rPr>
              <a:t>a/b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2" y="2666089"/>
            <a:ext cx="6404629" cy="1500187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How do we compare two different samples?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6110" y="4306459"/>
            <a:ext cx="4567817" cy="907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250701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42092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Setup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7975" y="982440"/>
            <a:ext cx="8574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We have two groups of observations, unpaired and not necessarily the same number of each.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61863" y="2148132"/>
            <a:ext cx="33402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"/>
                <a:cs typeface="Helvetica"/>
              </a:rPr>
              <a:t>Do these two groups have the same mean?</a:t>
            </a:r>
            <a:endParaRPr lang="en-US" sz="2800" dirty="0">
              <a:latin typeface="Helvetica"/>
              <a:cs typeface="Helvetica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065" y="3616219"/>
            <a:ext cx="1604780" cy="71792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716" y="4572236"/>
            <a:ext cx="2364939" cy="71792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pic>
        <p:nvPicPr>
          <p:cNvPr id="31" name="Picture 30" descr="image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29"/>
          <a:stretch/>
        </p:blipFill>
        <p:spPr>
          <a:xfrm>
            <a:off x="-199793" y="1671578"/>
            <a:ext cx="3671767" cy="2428397"/>
          </a:xfrm>
          <a:prstGeom prst="rect">
            <a:avLst/>
          </a:prstGeom>
        </p:spPr>
      </p:pic>
      <p:pic>
        <p:nvPicPr>
          <p:cNvPr id="32" name="Picture 31" descr="image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29"/>
          <a:stretch/>
        </p:blipFill>
        <p:spPr>
          <a:xfrm>
            <a:off x="-199793" y="3833413"/>
            <a:ext cx="3671767" cy="242839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0611" y="2125036"/>
            <a:ext cx="1393160" cy="139316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0611" y="4277071"/>
            <a:ext cx="1393160" cy="139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79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592" y="2115870"/>
            <a:ext cx="5502065" cy="4401652"/>
          </a:xfrm>
          <a:prstGeom prst="rect">
            <a:avLst/>
          </a:prstGeom>
        </p:spPr>
      </p:pic>
      <p:pic>
        <p:nvPicPr>
          <p:cNvPr id="10" name="Picture 9" descr="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591" y="2115870"/>
            <a:ext cx="5502065" cy="4401652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Setup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7975" y="1110861"/>
            <a:ext cx="8474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Assume: </a:t>
            </a:r>
            <a:endParaRPr lang="en-US" sz="2400" dirty="0">
              <a:latin typeface="Helvetica"/>
              <a:cs typeface="Helvetica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0550" y="982440"/>
            <a:ext cx="2364939" cy="71792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9842" y="1812906"/>
            <a:ext cx="1415949" cy="5113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8635" y="1075480"/>
            <a:ext cx="2081782" cy="51131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87975" y="1848287"/>
            <a:ext cx="8474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Find a distribution for:</a:t>
            </a:r>
            <a:endParaRPr lang="en-US" sz="24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76080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778542" y="2607805"/>
            <a:ext cx="496975" cy="24021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57963" y="2243666"/>
            <a:ext cx="749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Label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778542" y="2607805"/>
            <a:ext cx="496975" cy="24021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778542" y="2607805"/>
            <a:ext cx="496975" cy="24021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778542" y="2607805"/>
            <a:ext cx="496975" cy="24021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Helvetica"/>
                <a:cs typeface="Helvetica"/>
              </a:rPr>
              <a:t>1</a:t>
            </a:r>
            <a:endParaRPr lang="en-US" sz="1400" b="1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"/>
                <a:cs typeface="Helvetica"/>
              </a:rPr>
              <a:t>2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Permutation Test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7975" y="1203633"/>
            <a:ext cx="8474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Represent the data as two columns.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30277" y="354274"/>
            <a:ext cx="1134821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“Modern”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914990" y="2607805"/>
            <a:ext cx="593609" cy="2402199"/>
          </a:xfrm>
          <a:prstGeom prst="rect">
            <a:avLst/>
          </a:prstGeom>
          <a:solidFill>
            <a:srgbClr val="E6823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10.1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14.5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8.5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12.8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11.2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15.8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14.0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Helvetica"/>
                <a:cs typeface="Helvetica"/>
              </a:rPr>
              <a:t>17.1</a:t>
            </a:r>
            <a:endParaRPr lang="en-US" sz="1400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29682" y="22436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Value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550" y="982440"/>
            <a:ext cx="2364939" cy="71792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287976" y="1829768"/>
            <a:ext cx="492085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We are interested in testing whether or not the two columns are independent.</a:t>
            </a:r>
          </a:p>
          <a:p>
            <a:endParaRPr lang="en-US" sz="2000" dirty="0">
              <a:latin typeface="Helvetica"/>
              <a:cs typeface="Helvetica"/>
            </a:endParaRPr>
          </a:p>
          <a:p>
            <a:r>
              <a:rPr lang="en-US" sz="2000" dirty="0" smtClean="0">
                <a:latin typeface="Helvetica"/>
                <a:cs typeface="Helvetica"/>
              </a:rPr>
              <a:t>Whatever association exists between the </a:t>
            </a:r>
            <a:r>
              <a:rPr lang="en-US" sz="2000" dirty="0" smtClean="0">
                <a:solidFill>
                  <a:schemeClr val="accent6"/>
                </a:solidFill>
                <a:latin typeface="Helvetica"/>
                <a:cs typeface="Helvetica"/>
              </a:rPr>
              <a:t>values </a:t>
            </a:r>
            <a:r>
              <a:rPr lang="en-US" sz="2000" dirty="0" smtClean="0">
                <a:latin typeface="Helvetica"/>
                <a:cs typeface="Helvetica"/>
              </a:rPr>
              <a:t>and the </a:t>
            </a:r>
            <a:r>
              <a:rPr lang="en-US" sz="2000" dirty="0" smtClean="0">
                <a:solidFill>
                  <a:schemeClr val="accent1"/>
                </a:solidFill>
                <a:latin typeface="Helvetica"/>
                <a:cs typeface="Helvetica"/>
              </a:rPr>
              <a:t>labels</a:t>
            </a:r>
            <a:r>
              <a:rPr lang="en-US" sz="2000" dirty="0" smtClean="0">
                <a:latin typeface="Helvetica"/>
                <a:cs typeface="Helvetica"/>
              </a:rPr>
              <a:t>, we break it by shuffling the labels. This ensures that the theoretical mean of the two groups is the same and any observed differences are due to random chance.</a:t>
            </a:r>
          </a:p>
          <a:p>
            <a:endParaRPr lang="en-US" sz="2000" dirty="0">
              <a:latin typeface="Helvetica"/>
              <a:cs typeface="Helvetica"/>
            </a:endParaRPr>
          </a:p>
          <a:p>
            <a:r>
              <a:rPr lang="en-US" sz="2000" dirty="0" smtClean="0">
                <a:latin typeface="Helvetica"/>
                <a:cs typeface="Helvetica"/>
              </a:rPr>
              <a:t>This produces a new difference of means. Repeating this process gives us a distribution.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8014" y="2612998"/>
            <a:ext cx="1415949" cy="51131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414" y="3273297"/>
            <a:ext cx="1101842" cy="397887"/>
          </a:xfrm>
          <a:prstGeom prst="rect">
            <a:avLst/>
          </a:prstGeom>
          <a:ln>
            <a:solidFill>
              <a:schemeClr val="accent2"/>
            </a:solidFill>
          </a:ln>
          <a:effectLst/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414" y="3671184"/>
            <a:ext cx="1101842" cy="397887"/>
          </a:xfrm>
          <a:prstGeom prst="rect">
            <a:avLst/>
          </a:prstGeom>
          <a:ln>
            <a:solidFill>
              <a:srgbClr val="C0504D"/>
            </a:solidFill>
          </a:ln>
          <a:effectLst/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414" y="4069071"/>
            <a:ext cx="1101842" cy="397887"/>
          </a:xfrm>
          <a:prstGeom prst="rect">
            <a:avLst/>
          </a:prstGeom>
          <a:ln>
            <a:solidFill>
              <a:srgbClr val="C0504D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104492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934" y="1538941"/>
            <a:ext cx="6462058" cy="5169647"/>
          </a:xfrm>
          <a:prstGeom prst="rect">
            <a:avLst/>
          </a:prstGeom>
        </p:spPr>
      </p:pic>
      <p:pic>
        <p:nvPicPr>
          <p:cNvPr id="8" name="Picture 7" descr="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934" y="1538942"/>
            <a:ext cx="6462058" cy="516964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596" y="1"/>
            <a:ext cx="8955499" cy="76732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"/>
                <a:cs typeface="Rockwell"/>
              </a:rPr>
              <a:t>Permutation Test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Rockwell"/>
              <a:cs typeface="Rockwel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23606"/>
            <a:ext cx="4567817" cy="90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18886"/>
            <a:ext cx="9143998" cy="5391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3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7975" y="1203633"/>
            <a:ext cx="8474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Pick a large number of permutations</a:t>
            </a:r>
          </a:p>
          <a:p>
            <a:r>
              <a:rPr lang="en-US" sz="2000" dirty="0" smtClean="0">
                <a:latin typeface="Helvetica"/>
                <a:cs typeface="Helvetica"/>
              </a:rPr>
              <a:t>(10,000 shown here).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30277" y="354274"/>
            <a:ext cx="1134821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“Modern”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0550" y="982440"/>
            <a:ext cx="2364939" cy="71792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5456907" y="2416860"/>
            <a:ext cx="316415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How many values are “more extreme” than our observed value?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56907" y="3913964"/>
            <a:ext cx="3164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95 out of 10,000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31651" y="4721412"/>
            <a:ext cx="2689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Helvetica"/>
                <a:cs typeface="Helvetica"/>
              </a:rPr>
              <a:t>p-value = .</a:t>
            </a:r>
            <a:r>
              <a:rPr lang="en-US" sz="2400" b="1" dirty="0" smtClean="0">
                <a:latin typeface="Helvetica"/>
                <a:cs typeface="Helvetica"/>
              </a:rPr>
              <a:t>0095</a:t>
            </a:r>
            <a:endParaRPr lang="en-US" sz="2400" b="1" dirty="0">
              <a:latin typeface="Helvetica"/>
              <a:cs typeface="Helvetic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31651" y="4726615"/>
            <a:ext cx="2502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9BBB59"/>
                </a:solidFill>
                <a:latin typeface="Helvetica"/>
                <a:cs typeface="Helvetica"/>
              </a:rPr>
              <a:t>p-value </a:t>
            </a:r>
            <a:r>
              <a:rPr lang="en-US" sz="2400" b="1" dirty="0" smtClean="0">
                <a:solidFill>
                  <a:srgbClr val="9BBB59"/>
                </a:solidFill>
                <a:latin typeface="Helvetica"/>
                <a:cs typeface="Helvetica"/>
              </a:rPr>
              <a:t>&lt; </a:t>
            </a:r>
            <a:r>
              <a:rPr lang="en-US" sz="2400" b="1" dirty="0">
                <a:solidFill>
                  <a:srgbClr val="9BBB59"/>
                </a:solidFill>
                <a:latin typeface="Helvetica"/>
                <a:cs typeface="Helvetica"/>
              </a:rPr>
              <a:t>.</a:t>
            </a:r>
            <a:r>
              <a:rPr lang="en-US" sz="2400" b="1" dirty="0" smtClean="0">
                <a:solidFill>
                  <a:srgbClr val="9BBB59"/>
                </a:solidFill>
                <a:latin typeface="Helvetica"/>
                <a:cs typeface="Helvetica"/>
              </a:rPr>
              <a:t>01</a:t>
            </a:r>
            <a:endParaRPr lang="en-US" sz="2400" b="1" dirty="0">
              <a:solidFill>
                <a:srgbClr val="9BBB59"/>
              </a:solidFill>
              <a:latin typeface="Helvetica"/>
              <a:cs typeface="Helvetica"/>
            </a:endParaRPr>
          </a:p>
        </p:txBody>
      </p:sp>
      <p:pic>
        <p:nvPicPr>
          <p:cNvPr id="10" name="Picture 9" descr="imag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461" y="1538941"/>
            <a:ext cx="6454585" cy="516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39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  <p:bldP spid="9" grpId="0"/>
      <p:bldP spid="9" grpId="1"/>
      <p:bldP spid="3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32482</TotalTime>
  <Words>1284</Words>
  <Application>Microsoft Macintosh PowerPoint</Application>
  <PresentationFormat>On-screen Show (4:3)</PresentationFormat>
  <Paragraphs>269</Paragraphs>
  <Slides>31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T-tests and Association</vt:lpstr>
      <vt:lpstr>The t-distribution</vt:lpstr>
      <vt:lpstr>Standardizing</vt:lpstr>
      <vt:lpstr>T-distributions</vt:lpstr>
      <vt:lpstr>a/b testing</vt:lpstr>
      <vt:lpstr>Setup</vt:lpstr>
      <vt:lpstr>Setup</vt:lpstr>
      <vt:lpstr>Permutation Test</vt:lpstr>
      <vt:lpstr>Permutation Test</vt:lpstr>
      <vt:lpstr>Permutation Test</vt:lpstr>
      <vt:lpstr>Two-Sample T-test</vt:lpstr>
      <vt:lpstr>Two-Sample T-test</vt:lpstr>
      <vt:lpstr>Two-Sample T-test</vt:lpstr>
      <vt:lpstr>Two-Sample T-test</vt:lpstr>
      <vt:lpstr>Two-Sample T-test</vt:lpstr>
      <vt:lpstr>Two-Sample T-test</vt:lpstr>
      <vt:lpstr>Two-Sample T-test</vt:lpstr>
      <vt:lpstr>Two-Sample T-test</vt:lpstr>
      <vt:lpstr>Linear regression</vt:lpstr>
      <vt:lpstr>Setup</vt:lpstr>
      <vt:lpstr>Setup</vt:lpstr>
      <vt:lpstr>Setup</vt:lpstr>
      <vt:lpstr>Distribution of the estimate</vt:lpstr>
      <vt:lpstr>Distribution of the estimate</vt:lpstr>
      <vt:lpstr>Distribution of the estimate</vt:lpstr>
      <vt:lpstr>The Correlation Coefficient</vt:lpstr>
      <vt:lpstr>The Correlation Coefficient</vt:lpstr>
      <vt:lpstr>Bootstrap (again)</vt:lpstr>
      <vt:lpstr>Bootstrap (again)</vt:lpstr>
      <vt:lpstr>Bootstrap (again)</vt:lpstr>
      <vt:lpstr>Categorical Predictors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Reasoning</dc:title>
  <dc:creator>Kelly Street</dc:creator>
  <cp:lastModifiedBy>Kelly Street</cp:lastModifiedBy>
  <cp:revision>149</cp:revision>
  <dcterms:created xsi:type="dcterms:W3CDTF">2017-12-28T19:16:06Z</dcterms:created>
  <dcterms:modified xsi:type="dcterms:W3CDTF">2018-02-09T23:43:16Z</dcterms:modified>
</cp:coreProperties>
</file>